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25" r:id="rId3"/>
    <p:sldId id="326" r:id="rId4"/>
    <p:sldId id="327" r:id="rId5"/>
    <p:sldId id="310" r:id="rId6"/>
    <p:sldId id="313" r:id="rId7"/>
    <p:sldId id="321" r:id="rId8"/>
    <p:sldId id="320" r:id="rId9"/>
    <p:sldId id="324" r:id="rId10"/>
    <p:sldId id="323" r:id="rId11"/>
    <p:sldId id="314" r:id="rId12"/>
    <p:sldId id="315" r:id="rId13"/>
    <p:sldId id="331" r:id="rId14"/>
    <p:sldId id="322" r:id="rId15"/>
    <p:sldId id="328" r:id="rId16"/>
    <p:sldId id="330" r:id="rId17"/>
    <p:sldId id="316" r:id="rId18"/>
    <p:sldId id="329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004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965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xshell.com/adif-master.html" TargetMode="External"/><Relationship Id="rId3" Type="http://schemas.openxmlformats.org/officeDocument/2006/relationships/hyperlink" Target="https://n1mmwp.hamdocs.com/" TargetMode="External"/><Relationship Id="rId7" Type="http://schemas.openxmlformats.org/officeDocument/2006/relationships/hyperlink" Target="http://www.dxlabsuite.com/dxkeeper/" TargetMode="External"/><Relationship Id="rId2" Type="http://schemas.openxmlformats.org/officeDocument/2006/relationships/hyperlink" Target="http://www.n3fj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5di.com/" TargetMode="External"/><Relationship Id="rId5" Type="http://schemas.openxmlformats.org/officeDocument/2006/relationships/hyperlink" Target="http://www.win-test.com/" TargetMode="External"/><Relationship Id="rId4" Type="http://schemas.openxmlformats.org/officeDocument/2006/relationships/hyperlink" Target="https://writelog.com/" TargetMode="External"/><Relationship Id="rId9" Type="http://schemas.openxmlformats.org/officeDocument/2006/relationships/hyperlink" Target="https://www.eqsl.c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3fjp.com/aclog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612" y="152400"/>
            <a:ext cx="7239000" cy="2895600"/>
          </a:xfrm>
        </p:spPr>
        <p:txBody>
          <a:bodyPr/>
          <a:lstStyle/>
          <a:p>
            <a:pPr algn="ctr"/>
            <a:r>
              <a:rPr lang="en-US" dirty="0"/>
              <a:t>Amateur Radio</a:t>
            </a:r>
            <a:br>
              <a:rPr lang="en-US" dirty="0"/>
            </a:br>
            <a:r>
              <a:rPr lang="en-US" dirty="0"/>
              <a:t>Logging Software</a:t>
            </a:r>
            <a:br>
              <a:rPr lang="en-US" dirty="0"/>
            </a:br>
            <a:r>
              <a:rPr lang="en-US" dirty="0"/>
              <a:t>Training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612" y="5486400"/>
            <a:ext cx="8229600" cy="1219200"/>
          </a:xfrm>
        </p:spPr>
        <p:txBody>
          <a:bodyPr/>
          <a:lstStyle/>
          <a:p>
            <a:r>
              <a:rPr lang="it-IT" dirty="0"/>
              <a:t>Presented by-- 	KD9WRY &amp; KD9RMZ</a:t>
            </a:r>
          </a:p>
          <a:p>
            <a:endParaRPr lang="it-IT" dirty="0"/>
          </a:p>
        </p:txBody>
      </p:sp>
      <p:pic>
        <p:nvPicPr>
          <p:cNvPr id="1030" name="Picture 6" descr="Cushcraft 6M Yagi Beam Antennas A505S">
            <a:extLst>
              <a:ext uri="{FF2B5EF4-FFF2-40B4-BE49-F238E27FC236}">
                <a16:creationId xmlns:a16="http://schemas.microsoft.com/office/drawing/2014/main" id="{225E4E22-9478-2B56-4FC5-F41C8519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17" y="26504"/>
            <a:ext cx="4796408" cy="370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358E-1EAA-70C5-BD0D-45F7E064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9144001" cy="649044"/>
          </a:xfrm>
        </p:spPr>
        <p:txBody>
          <a:bodyPr/>
          <a:lstStyle/>
          <a:p>
            <a:r>
              <a:rPr lang="en-US" dirty="0"/>
              <a:t>HAMRS QSO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9B91B-CBEC-5013-FD3D-EF8BA0D6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742450"/>
            <a:ext cx="11255728" cy="5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06474"/>
            <a:ext cx="9601199" cy="762001"/>
          </a:xfrm>
        </p:spPr>
        <p:txBody>
          <a:bodyPr/>
          <a:lstStyle/>
          <a:p>
            <a:r>
              <a:rPr lang="en-US" dirty="0"/>
              <a:t>Two Essential Types of Information Logs Need: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E1F6D-A88E-92C9-8E49-7B5B4745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059" y="1332271"/>
            <a:ext cx="4416552" cy="762000"/>
          </a:xfrm>
        </p:spPr>
        <p:txBody>
          <a:bodyPr/>
          <a:lstStyle/>
          <a:p>
            <a:r>
              <a:rPr lang="en-US" dirty="0"/>
              <a:t>Information about Your Operation: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BF0CBD-88F0-6CD4-83BD-B0869F12E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2209800"/>
            <a:ext cx="4416552" cy="3276600"/>
          </a:xfrm>
        </p:spPr>
        <p:txBody>
          <a:bodyPr/>
          <a:lstStyle/>
          <a:p>
            <a:r>
              <a:rPr lang="en-US" dirty="0"/>
              <a:t>Date</a:t>
            </a:r>
          </a:p>
          <a:p>
            <a:r>
              <a:rPr lang="en-US" dirty="0"/>
              <a:t>Frequency</a:t>
            </a:r>
          </a:p>
          <a:p>
            <a:r>
              <a:rPr lang="en-US" dirty="0"/>
              <a:t>Mode</a:t>
            </a:r>
          </a:p>
          <a:p>
            <a:r>
              <a:rPr lang="en-US" dirty="0"/>
              <a:t>Power Output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C8974-34A7-8197-4500-7FF7EC196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189" y="1332271"/>
            <a:ext cx="4416552" cy="762000"/>
          </a:xfrm>
        </p:spPr>
        <p:txBody>
          <a:bodyPr/>
          <a:lstStyle/>
          <a:p>
            <a:r>
              <a:rPr lang="en-US" dirty="0"/>
              <a:t>Information about the Station You Contact: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4C1649-08F0-3DF6-FA57-9C0730D23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7812" y="2212258"/>
            <a:ext cx="4416552" cy="3276600"/>
          </a:xfrm>
        </p:spPr>
        <p:txBody>
          <a:bodyPr/>
          <a:lstStyle/>
          <a:p>
            <a:r>
              <a:rPr lang="en-US" dirty="0"/>
              <a:t>Call Sign</a:t>
            </a:r>
          </a:p>
          <a:p>
            <a:r>
              <a:rPr lang="en-US" dirty="0"/>
              <a:t>Time of Contact (Start/End)</a:t>
            </a:r>
          </a:p>
          <a:p>
            <a:pPr lvl="1"/>
            <a:r>
              <a:rPr lang="en-US" dirty="0"/>
              <a:t>Use UTC Time or Zulu</a:t>
            </a:r>
          </a:p>
          <a:p>
            <a:pPr lvl="2"/>
            <a:r>
              <a:rPr lang="en-US" dirty="0"/>
              <a:t>UTC Time is 5 Hours Past CST</a:t>
            </a:r>
          </a:p>
          <a:p>
            <a:r>
              <a:rPr lang="en-US" dirty="0"/>
              <a:t>Signal Report</a:t>
            </a:r>
          </a:p>
          <a:p>
            <a:r>
              <a:rPr lang="en-US" dirty="0"/>
              <a:t>Name and Location (QTH)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0D016-87CB-567E-5520-2CE41064CAED}"/>
              </a:ext>
            </a:extLst>
          </p:cNvPr>
          <p:cNvSpPr txBox="1">
            <a:spLocks/>
          </p:cNvSpPr>
          <p:nvPr/>
        </p:nvSpPr>
        <p:spPr>
          <a:xfrm>
            <a:off x="3046412" y="5525729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http://www.arrl.org/keeping-a-log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 (Parks on the Air) Logs Need: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July 1, 2022 Announcement: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6412" y="2816772"/>
            <a:ext cx="88392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STATION_CALLSIGN	</a:t>
            </a:r>
            <a:r>
              <a:rPr lang="en-US" sz="2600" dirty="0">
                <a:solidFill>
                  <a:srgbClr val="C89800"/>
                </a:solidFill>
              </a:rPr>
              <a:t>This is the callsign you use on the Air!</a:t>
            </a:r>
            <a:endParaRPr lang="en-US" sz="2600" dirty="0"/>
          </a:p>
          <a:p>
            <a:r>
              <a:rPr lang="en-US" sz="2200" dirty="0"/>
              <a:t>Operator		</a:t>
            </a:r>
            <a:r>
              <a:rPr lang="en-US" sz="2200" dirty="0">
                <a:solidFill>
                  <a:srgbClr val="C89800"/>
                </a:solidFill>
              </a:rPr>
              <a:t>Your callsign…typically same as the station call</a:t>
            </a:r>
            <a:endParaRPr lang="en-US" sz="2200" dirty="0"/>
          </a:p>
          <a:p>
            <a:r>
              <a:rPr lang="en-US" sz="2200" dirty="0" err="1"/>
              <a:t>My_Sig_Info</a:t>
            </a:r>
            <a:r>
              <a:rPr lang="en-US" sz="2200" dirty="0"/>
              <a:t>		</a:t>
            </a:r>
            <a:r>
              <a:rPr lang="en-US" sz="2200" dirty="0">
                <a:solidFill>
                  <a:srgbClr val="C89800"/>
                </a:solidFill>
              </a:rPr>
              <a:t>Your Park Number</a:t>
            </a:r>
            <a:endParaRPr lang="en-US" sz="2200" dirty="0"/>
          </a:p>
          <a:p>
            <a:r>
              <a:rPr lang="en-US" sz="2200" dirty="0" err="1"/>
              <a:t>Sig_Info</a:t>
            </a:r>
            <a:r>
              <a:rPr lang="en-US" sz="2200" dirty="0"/>
              <a:t>		</a:t>
            </a:r>
            <a:r>
              <a:rPr lang="en-US" sz="2200" dirty="0">
                <a:solidFill>
                  <a:srgbClr val="C89800"/>
                </a:solidFill>
              </a:rPr>
              <a:t>P2P Park Number   (Your Contact’s Park Number)</a:t>
            </a:r>
          </a:p>
          <a:p>
            <a:r>
              <a:rPr lang="en-US" sz="2200" dirty="0" err="1"/>
              <a:t>QSO_Date</a:t>
            </a:r>
            <a:r>
              <a:rPr lang="en-US" sz="2200" dirty="0"/>
              <a:t>		</a:t>
            </a:r>
            <a:r>
              <a:rPr lang="en-US" sz="2200" dirty="0">
                <a:solidFill>
                  <a:srgbClr val="C89800"/>
                </a:solidFill>
              </a:rPr>
              <a:t>Date QSO event occurred</a:t>
            </a:r>
            <a:endParaRPr lang="en-US" sz="2200" dirty="0"/>
          </a:p>
          <a:p>
            <a:r>
              <a:rPr lang="en-US" sz="2200" dirty="0" err="1"/>
              <a:t>Time_On</a:t>
            </a:r>
            <a:r>
              <a:rPr lang="en-US" sz="2200" dirty="0"/>
              <a:t>		</a:t>
            </a:r>
            <a:r>
              <a:rPr lang="en-US" sz="2200" dirty="0">
                <a:solidFill>
                  <a:srgbClr val="C89800"/>
                </a:solidFill>
              </a:rPr>
              <a:t>Time in UTC zone   (5 hours past Central Standard Time)</a:t>
            </a:r>
            <a:endParaRPr lang="en-US" sz="2200" dirty="0"/>
          </a:p>
          <a:p>
            <a:r>
              <a:rPr lang="en-US" sz="2200" dirty="0"/>
              <a:t>Band			</a:t>
            </a:r>
            <a:r>
              <a:rPr lang="en-US" sz="2200" dirty="0">
                <a:solidFill>
                  <a:srgbClr val="C89800"/>
                </a:solidFill>
              </a:rPr>
              <a:t>Example: 20, 40, 80</a:t>
            </a:r>
            <a:endParaRPr lang="en-US" sz="2200" dirty="0"/>
          </a:p>
          <a:p>
            <a:r>
              <a:rPr lang="en-US" sz="2200" dirty="0"/>
              <a:t>Mode			</a:t>
            </a:r>
            <a:r>
              <a:rPr lang="en-US" sz="2200" dirty="0">
                <a:solidFill>
                  <a:srgbClr val="C89800"/>
                </a:solidFill>
              </a:rPr>
              <a:t>CW, Phone or SSB, FT8,etc.</a:t>
            </a:r>
            <a:endParaRPr lang="en-US" sz="2200" dirty="0"/>
          </a:p>
          <a:p>
            <a:r>
              <a:rPr lang="en-US" sz="2200" dirty="0"/>
              <a:t>Callsign		</a:t>
            </a:r>
            <a:r>
              <a:rPr lang="en-US" sz="2200" dirty="0">
                <a:solidFill>
                  <a:srgbClr val="C89800"/>
                </a:solidFill>
              </a:rPr>
              <a:t>Your Contact’s Callsign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60409-2F6C-E53F-1CE5-F1558ABA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12" y="114012"/>
            <a:ext cx="5311600" cy="66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9144001" cy="1371600"/>
          </a:xfrm>
        </p:spPr>
        <p:txBody>
          <a:bodyPr/>
          <a:lstStyle/>
          <a:p>
            <a:r>
              <a:rPr lang="en-US" dirty="0"/>
              <a:t>ADIF Master Logging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905000"/>
            <a:ext cx="3962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User-Configurable</a:t>
            </a:r>
          </a:p>
          <a:p>
            <a:r>
              <a:rPr lang="en-US" dirty="0"/>
              <a:t>ADIF Format Makes Transferring Easy</a:t>
            </a:r>
          </a:p>
          <a:p>
            <a:r>
              <a:rPr lang="en-US" dirty="0"/>
              <a:t>Converts Existing Logs into ADIF Format</a:t>
            </a:r>
          </a:p>
          <a:p>
            <a:pPr lvl="3"/>
            <a:r>
              <a:rPr lang="en-US" sz="2000" dirty="0"/>
              <a:t>Cabrillo</a:t>
            </a:r>
          </a:p>
          <a:p>
            <a:pPr lvl="3"/>
            <a:r>
              <a:rPr lang="en-US" sz="2000" dirty="0"/>
              <a:t>ADX (</a:t>
            </a:r>
            <a:r>
              <a:rPr lang="en-US" dirty="0"/>
              <a:t>Azure Data Explorer (ADX) is </a:t>
            </a:r>
            <a:r>
              <a:rPr lang="en-US" b="1" dirty="0"/>
              <a:t>a fully managed data analytics service for real-time analysis on large volumes of data streaming from applications, websites, and IoT devices</a:t>
            </a:r>
            <a:r>
              <a:rPr lang="en-US" dirty="0"/>
              <a:t>. Azure Data Explorer (ADX) is </a:t>
            </a:r>
            <a:r>
              <a:rPr lang="en-US" b="1" dirty="0"/>
              <a:t>a fully managed data analytics service for real-time analysis on large volumes of data streaming from applications, websites, and IoT devices</a:t>
            </a:r>
            <a:r>
              <a:rPr lang="en-US" dirty="0"/>
              <a:t>.)</a:t>
            </a:r>
            <a:endParaRPr lang="en-US" sz="2000" dirty="0"/>
          </a:p>
          <a:p>
            <a:pPr lvl="3"/>
            <a:r>
              <a:rPr lang="en-US" sz="2000" dirty="0"/>
              <a:t>TR (https://www.trlog.com/newsite/history.shtml)</a:t>
            </a:r>
          </a:p>
          <a:p>
            <a:pPr lvl="3"/>
            <a:r>
              <a:rPr lang="en-US" sz="2000" dirty="0"/>
              <a:t>CT (</a:t>
            </a:r>
            <a:r>
              <a:rPr lang="en-US" sz="2000" dirty="0" err="1"/>
              <a:t>CharlieTango</a:t>
            </a:r>
            <a:r>
              <a:rPr lang="en-US" sz="2000" dirty="0"/>
              <a:t> – eham.net)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73C662-8114-35F8-FAB5-C3FFA7AF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028824"/>
            <a:ext cx="6633396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48DF62-7FF5-00BF-02E8-8B468BCAAF57}"/>
              </a:ext>
            </a:extLst>
          </p:cNvPr>
          <p:cNvSpPr txBox="1"/>
          <p:nvPr/>
        </p:nvSpPr>
        <p:spPr>
          <a:xfrm>
            <a:off x="379412" y="59252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 Source:</a:t>
            </a:r>
          </a:p>
          <a:p>
            <a:r>
              <a:rPr lang="en-US" dirty="0"/>
              <a:t>https://www.dxshell.com/adif-master.html</a:t>
            </a:r>
          </a:p>
        </p:txBody>
      </p:sp>
    </p:spTree>
    <p:extLst>
      <p:ext uri="{BB962C8B-B14F-4D97-AF65-F5344CB8AC3E}">
        <p14:creationId xmlns:p14="http://schemas.microsoft.com/office/powerpoint/2010/main" val="23250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457200"/>
            <a:ext cx="6400801" cy="609600"/>
          </a:xfrm>
        </p:spPr>
        <p:txBody>
          <a:bodyPr>
            <a:normAutofit/>
          </a:bodyPr>
          <a:lstStyle/>
          <a:p>
            <a:r>
              <a:rPr lang="en-US" dirty="0"/>
              <a:t>How Are Contests Scored?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A9283-555D-6DC9-2C6B-9CC3E300AAEE}"/>
              </a:ext>
            </a:extLst>
          </p:cNvPr>
          <p:cNvSpPr txBox="1"/>
          <p:nvPr/>
        </p:nvSpPr>
        <p:spPr>
          <a:xfrm>
            <a:off x="1674812" y="1478441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most contests:</a:t>
            </a:r>
          </a:p>
          <a:p>
            <a:r>
              <a:rPr lang="en-US" sz="3200" b="1" dirty="0"/>
              <a:t>SCORE = Contact Points  X  Multipliers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7223A-14BE-DFDB-5532-E3D35C96818E}"/>
              </a:ext>
            </a:extLst>
          </p:cNvPr>
          <p:cNvSpPr txBox="1"/>
          <p:nvPr/>
        </p:nvSpPr>
        <p:spPr>
          <a:xfrm>
            <a:off x="2589212" y="2921168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Each contact receives a point value based on contest rules.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EEAAE-E102-4F6C-A5FF-494610563582}"/>
              </a:ext>
            </a:extLst>
          </p:cNvPr>
          <p:cNvSpPr txBox="1"/>
          <p:nvPr/>
        </p:nvSpPr>
        <p:spPr>
          <a:xfrm>
            <a:off x="3579812" y="3871452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The Multiplier is determined by contest rules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/>
              <a:t>i.e.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State/section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County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Country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ITU/CQ zone</a:t>
            </a:r>
          </a:p>
        </p:txBody>
      </p:sp>
    </p:spTree>
    <p:extLst>
      <p:ext uri="{BB962C8B-B14F-4D97-AF65-F5344CB8AC3E}">
        <p14:creationId xmlns:p14="http://schemas.microsoft.com/office/powerpoint/2010/main" val="15830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22BE-1516-9128-6D8A-20E97B03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855"/>
            <a:ext cx="9144001" cy="838200"/>
          </a:xfrm>
        </p:spPr>
        <p:txBody>
          <a:bodyPr/>
          <a:lstStyle/>
          <a:p>
            <a:r>
              <a:rPr lang="en-US" dirty="0"/>
              <a:t>Winter Field Day 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47519-4900-9597-3E41-51F1E7F4D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9" y="852869"/>
            <a:ext cx="5208578" cy="4800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9CB6BC-80DB-B61B-BA87-06898642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9" y="5653819"/>
            <a:ext cx="2362200" cy="1158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72196-E8FB-590E-D1C7-B7D05F21D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90" y="228600"/>
            <a:ext cx="5855245" cy="62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896607"/>
            <a:ext cx="12114212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We Need Participants -  </a:t>
            </a:r>
            <a:br>
              <a:rPr lang="en-US" dirty="0"/>
            </a:br>
            <a:r>
              <a:rPr lang="en-US" sz="3100" dirty="0"/>
              <a:t>Awareness in Parks and Events can possibly gain interest to the Public!</a:t>
            </a:r>
            <a:br>
              <a:rPr lang="en-US" dirty="0"/>
            </a:br>
            <a:r>
              <a:rPr lang="en-US" dirty="0"/>
              <a:t>Maybe we will get more members this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A9283-555D-6DC9-2C6B-9CC3E300AAEE}"/>
              </a:ext>
            </a:extLst>
          </p:cNvPr>
          <p:cNvSpPr txBox="1"/>
          <p:nvPr/>
        </p:nvSpPr>
        <p:spPr>
          <a:xfrm>
            <a:off x="1674812" y="147844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group events and contests: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7223A-14BE-DFDB-5532-E3D35C96818E}"/>
              </a:ext>
            </a:extLst>
          </p:cNvPr>
          <p:cNvSpPr txBox="1"/>
          <p:nvPr/>
        </p:nvSpPr>
        <p:spPr>
          <a:xfrm>
            <a:off x="2436812" y="2413302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What’s Needed: Radio, Antenna, Logging software/sheet, Amateur Radio Identifiers (sign, etc.) and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EEAAE-E102-4F6C-A5FF-494610563582}"/>
              </a:ext>
            </a:extLst>
          </p:cNvPr>
          <p:cNvSpPr txBox="1"/>
          <p:nvPr/>
        </p:nvSpPr>
        <p:spPr>
          <a:xfrm>
            <a:off x="1903412" y="3165729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/>
              <a:t>REMEMBER to LEARN and LOG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Events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Contests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Nets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5584D-D29C-D61B-76D4-CD900F8C1685}"/>
              </a:ext>
            </a:extLst>
          </p:cNvPr>
          <p:cNvSpPr txBox="1"/>
          <p:nvPr/>
        </p:nvSpPr>
        <p:spPr>
          <a:xfrm>
            <a:off x="1903412" y="5181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/>
              <a:t>EARN AWARDS and NEW CONTACTS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800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12" y="668482"/>
            <a:ext cx="4328195" cy="855518"/>
          </a:xfrm>
        </p:spPr>
        <p:txBody>
          <a:bodyPr>
            <a:normAutofit/>
          </a:bodyPr>
          <a:lstStyle/>
          <a:p>
            <a:pPr lvl="1" algn="ctr"/>
            <a:r>
              <a:rPr lang="en-US" sz="1800" dirty="0"/>
              <a:t>We hope you will find a logging software that works for your needs.</a:t>
            </a:r>
          </a:p>
        </p:txBody>
      </p:sp>
      <p:pic>
        <p:nvPicPr>
          <p:cNvPr id="1026" name="Picture 2" descr="Our Presentation is about Microsoft word - ppt download">
            <a:extLst>
              <a:ext uri="{FF2B5EF4-FFF2-40B4-BE49-F238E27FC236}">
                <a16:creationId xmlns:a16="http://schemas.microsoft.com/office/drawing/2014/main" id="{665202C1-0320-28DD-4C17-49FFC8BD78F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696BAEF-A292-BF18-BBA4-01C62612D654}"/>
              </a:ext>
            </a:extLst>
          </p:cNvPr>
          <p:cNvSpPr/>
          <p:nvPr/>
        </p:nvSpPr>
        <p:spPr>
          <a:xfrm>
            <a:off x="6475412" y="3505200"/>
            <a:ext cx="1828800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8E051-FFC2-2F6C-BBE0-51BB7431E87F}"/>
              </a:ext>
            </a:extLst>
          </p:cNvPr>
          <p:cNvSpPr txBox="1"/>
          <p:nvPr/>
        </p:nvSpPr>
        <p:spPr>
          <a:xfrm>
            <a:off x="6627812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Any 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CF4C5-A235-F3C0-ECA9-743696E20F04}"/>
              </a:ext>
            </a:extLst>
          </p:cNvPr>
          <p:cNvSpPr/>
          <p:nvPr/>
        </p:nvSpPr>
        <p:spPr>
          <a:xfrm>
            <a:off x="310510" y="1798528"/>
            <a:ext cx="4510659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Congratulations to AC9F</a:t>
            </a:r>
          </a:p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For Winning Tonight’s </a:t>
            </a:r>
          </a:p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Meeting Door Prize:</a:t>
            </a:r>
          </a:p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An Annual WI State Park</a:t>
            </a:r>
          </a:p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Vehicle Admission Sticker</a:t>
            </a:r>
          </a:p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Good for 2023</a:t>
            </a:r>
          </a:p>
          <a:p>
            <a:pPr algn="ctr"/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1813" y="3314700"/>
            <a:ext cx="3596607" cy="2667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Comments or Questions</a:t>
            </a:r>
          </a:p>
        </p:txBody>
      </p:sp>
    </p:spTree>
    <p:extLst>
      <p:ext uri="{BB962C8B-B14F-4D97-AF65-F5344CB8AC3E}">
        <p14:creationId xmlns:p14="http://schemas.microsoft.com/office/powerpoint/2010/main" val="42631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69E4BF-67F4-E628-9E40-971157F0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28601"/>
            <a:ext cx="9144001" cy="752170"/>
          </a:xfrm>
        </p:spPr>
        <p:txBody>
          <a:bodyPr/>
          <a:lstStyle/>
          <a:p>
            <a:r>
              <a:rPr lang="en-US" dirty="0"/>
              <a:t>Events                      and             Contesting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C4C69-8936-FC3D-5E7E-0EFF507E5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812" y="1066800"/>
            <a:ext cx="4416552" cy="7620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Contests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/>
              <a:t>WI QSO Party, 	Parks on the air </a:t>
            </a:r>
            <a:r>
              <a:rPr lang="en-US" sz="1600" dirty="0"/>
              <a:t>(POTA)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14FB8-3246-873B-FFC0-22675C574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412" y="1188314"/>
            <a:ext cx="4416552" cy="7620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Events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/>
              <a:t>Iola Bump &amp; Jump, Field Day, SET Day, Waupaca Triathlon, Build Days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0066E2-3A75-D284-8DE6-F327000E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424" y="2372029"/>
            <a:ext cx="4797552" cy="441959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C89800"/>
                </a:solidFill>
              </a:rPr>
              <a:t>Iola Bump and Jump</a:t>
            </a:r>
          </a:p>
          <a:p>
            <a:pPr lvl="1"/>
            <a:r>
              <a:rPr lang="en-US" dirty="0"/>
              <a:t>Talk to Chuck if you can assist</a:t>
            </a:r>
            <a:r>
              <a:rPr lang="en-US" dirty="0">
                <a:solidFill>
                  <a:srgbClr val="C89800"/>
                </a:solidFill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C89800"/>
                </a:solidFill>
              </a:rPr>
              <a:t>Build Day (TBD)</a:t>
            </a:r>
          </a:p>
          <a:p>
            <a:pPr lvl="1"/>
            <a:r>
              <a:rPr lang="en-US" dirty="0"/>
              <a:t>Open Discussion about possible date and time</a:t>
            </a:r>
          </a:p>
          <a:p>
            <a:r>
              <a:rPr lang="en-US" dirty="0">
                <a:solidFill>
                  <a:srgbClr val="C89800"/>
                </a:solidFill>
              </a:rPr>
              <a:t>Field Day: (June 24-25, 2023)</a:t>
            </a:r>
          </a:p>
          <a:p>
            <a:pPr lvl="1"/>
            <a:r>
              <a:rPr lang="en-US" dirty="0"/>
              <a:t>Learn what works/what needs improvement – test equipment.</a:t>
            </a:r>
          </a:p>
          <a:p>
            <a:pPr lvl="1"/>
            <a:r>
              <a:rPr lang="en-US" dirty="0"/>
              <a:t>Awareness to Public</a:t>
            </a:r>
          </a:p>
          <a:p>
            <a:pPr lvl="1"/>
            <a:r>
              <a:rPr lang="en-US" dirty="0"/>
              <a:t>Please sign up so we can try to cover the entire weekend of Field Day.</a:t>
            </a:r>
          </a:p>
          <a:p>
            <a:r>
              <a:rPr lang="en-US" dirty="0">
                <a:solidFill>
                  <a:srgbClr val="C89800"/>
                </a:solidFill>
              </a:rPr>
              <a:t>SET Day:</a:t>
            </a:r>
          </a:p>
          <a:p>
            <a:pPr lvl="1"/>
            <a:r>
              <a:rPr lang="en-US" dirty="0"/>
              <a:t>Practice relaying messages</a:t>
            </a:r>
          </a:p>
          <a:p>
            <a:pPr lvl="1"/>
            <a:r>
              <a:rPr lang="en-US" dirty="0"/>
              <a:t>Awareness to Public </a:t>
            </a:r>
          </a:p>
          <a:p>
            <a:r>
              <a:rPr lang="en-US" dirty="0">
                <a:solidFill>
                  <a:srgbClr val="C89800"/>
                </a:solidFill>
              </a:rPr>
              <a:t>Waupaca Triathlon:</a:t>
            </a:r>
          </a:p>
          <a:p>
            <a:pPr lvl="1"/>
            <a:r>
              <a:rPr lang="en-US" dirty="0"/>
              <a:t>Alert Net Control about bikers if they become injured, equipment breakdown</a:t>
            </a:r>
          </a:p>
          <a:p>
            <a:pPr lvl="1"/>
            <a:r>
              <a:rPr lang="en-US" dirty="0"/>
              <a:t>Report bikers without helmets to Net Control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C989ECD-9D8E-642D-68F0-0CBAB1F8496B}"/>
              </a:ext>
            </a:extLst>
          </p:cNvPr>
          <p:cNvSpPr txBox="1">
            <a:spLocks/>
          </p:cNvSpPr>
          <p:nvPr/>
        </p:nvSpPr>
        <p:spPr>
          <a:xfrm>
            <a:off x="6605904" y="2133600"/>
            <a:ext cx="5219468" cy="43851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89800"/>
                </a:solidFill>
              </a:rPr>
              <a:t>QSO Parties:</a:t>
            </a:r>
          </a:p>
          <a:p>
            <a:pPr lvl="1"/>
            <a:r>
              <a:rPr lang="en-US" dirty="0"/>
              <a:t>Exchange information dictated by contest rules</a:t>
            </a:r>
          </a:p>
          <a:p>
            <a:pPr lvl="1"/>
            <a:r>
              <a:rPr lang="en-US" dirty="0"/>
              <a:t>Make Contacts   ***	 Earn Awards</a:t>
            </a:r>
          </a:p>
          <a:p>
            <a:r>
              <a:rPr lang="en-US" dirty="0">
                <a:solidFill>
                  <a:srgbClr val="C89800"/>
                </a:solidFill>
              </a:rPr>
              <a:t>Parks on the Air (POTA):</a:t>
            </a:r>
          </a:p>
          <a:p>
            <a:pPr lvl="1"/>
            <a:r>
              <a:rPr lang="en-US" dirty="0"/>
              <a:t>Test your equipment in outdoor parks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P</a:t>
            </a:r>
            <a:r>
              <a:rPr lang="en-US" b="0" i="0" dirty="0">
                <a:effectLst/>
                <a:latin typeface="Corbel" panose="020B0503020204020204" pitchFamily="34" charset="0"/>
              </a:rPr>
              <a:t>romote emergency awareness and communications from national/federal and state/provincial level parks</a:t>
            </a:r>
          </a:p>
          <a:p>
            <a:pPr lvl="1"/>
            <a:r>
              <a:rPr lang="en-US" dirty="0">
                <a:solidFill>
                  <a:srgbClr val="C89800"/>
                </a:solidFill>
              </a:rPr>
              <a:t>13 Colonies, 10 Meter, and other contests</a:t>
            </a:r>
          </a:p>
          <a:p>
            <a:pPr lvl="2"/>
            <a:r>
              <a:rPr lang="en-US" dirty="0"/>
              <a:t>Honors original 13 colony states, our independence, and active military and veterans.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B842-7FB8-D076-9500-46B2142B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2" y="228600"/>
            <a:ext cx="11506199" cy="609600"/>
          </a:xfrm>
        </p:spPr>
        <p:txBody>
          <a:bodyPr/>
          <a:lstStyle/>
          <a:p>
            <a:r>
              <a:rPr lang="en-US" dirty="0"/>
              <a:t>More Reasons to Participate in Events and Contests: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438E-500B-2451-579F-E1A50C63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612" y="1143000"/>
            <a:ext cx="92202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Easy to make lots of contacts in a short time period.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Opportunity to receive awards for making contacts.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Your call sign will appear in print in contest results.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Improve your operating, logging,  and propagation skills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Learn about the equipment and stations you operate.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sz="2800" dirty="0"/>
              <a:t>Become Involved with other hams through communicating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    and relating to operations.  </a:t>
            </a:r>
          </a:p>
        </p:txBody>
      </p:sp>
    </p:spTree>
    <p:extLst>
      <p:ext uri="{BB962C8B-B14F-4D97-AF65-F5344CB8AC3E}">
        <p14:creationId xmlns:p14="http://schemas.microsoft.com/office/powerpoint/2010/main" val="26829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B842-7FB8-D076-9500-46B2142B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119"/>
            <a:ext cx="6286500" cy="1028781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Can I Find </a:t>
            </a:r>
            <a:br>
              <a:rPr lang="en-US" dirty="0"/>
            </a:br>
            <a:r>
              <a:rPr lang="en-US" dirty="0"/>
              <a:t>Events and Contests Information?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20EF79-1E6D-66BA-AF35-545943D08FCE}"/>
              </a:ext>
            </a:extLst>
          </p:cNvPr>
          <p:cNvSpPr txBox="1">
            <a:spLocks/>
          </p:cNvSpPr>
          <p:nvPr/>
        </p:nvSpPr>
        <p:spPr>
          <a:xfrm>
            <a:off x="7618412" y="457200"/>
            <a:ext cx="4114799" cy="1181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Group Leaders/Members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 Internet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 Amateur Radio Sites</a:t>
            </a:r>
            <a:endParaRPr lang="en-US" sz="3200" dirty="0">
              <a:latin typeface="Corbel" panose="020B05030202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202AD-9E3D-88AA-F9A6-7F2577AD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9" y="1786789"/>
            <a:ext cx="10679162" cy="49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12803" y="152400"/>
            <a:ext cx="9144001" cy="990600"/>
          </a:xfrm>
        </p:spPr>
        <p:txBody>
          <a:bodyPr/>
          <a:lstStyle/>
          <a:p>
            <a:r>
              <a:rPr lang="en-US" dirty="0"/>
              <a:t>COMMON LOGGING SOFTWARE SITES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08212" y="1295400"/>
            <a:ext cx="9677400" cy="5029200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300" b="1" dirty="0">
                <a:latin typeface="Cambria" panose="02040503050406030204" pitchFamily="18" charset="0"/>
              </a:rPr>
              <a:t>Amateur Contact Log - N3FJP-   </a:t>
            </a:r>
            <a:r>
              <a:rPr lang="en-US" altLang="en-US" sz="3300" b="1" dirty="0">
                <a:solidFill>
                  <a:srgbClr val="CCCCFF"/>
                </a:solidFill>
                <a:latin typeface="Cambria" panose="02040503050406030204" pitchFamily="18" charset="0"/>
                <a:hlinkClick r:id="rId2"/>
              </a:rPr>
              <a:t>http://www.n3fjp.com/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800" dirty="0">
                <a:latin typeface="Cambria" panose="02040503050406030204" pitchFamily="18" charset="0"/>
              </a:rPr>
              <a:t>  N1MM Logger  - </a:t>
            </a:r>
            <a:r>
              <a:rPr lang="en-US" altLang="en-US" sz="3800" dirty="0">
                <a:solidFill>
                  <a:srgbClr val="CCCCFF"/>
                </a:solidFill>
                <a:latin typeface="Cambria" panose="02040503050406030204" pitchFamily="18" charset="0"/>
                <a:hlinkClick r:id="rId3"/>
              </a:rPr>
              <a:t>https://n1mmwp.hamdocs.com/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000" dirty="0">
                <a:latin typeface="Cambria" panose="02040503050406030204" pitchFamily="18" charset="0"/>
              </a:rPr>
              <a:t>HAMRS  (see slide later in presentation)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000" dirty="0" err="1">
                <a:latin typeface="Cambria" panose="02040503050406030204" pitchFamily="18" charset="0"/>
              </a:rPr>
              <a:t>WriteLog</a:t>
            </a:r>
            <a:r>
              <a:rPr lang="en-US" altLang="en-US" sz="3000" dirty="0">
                <a:latin typeface="Cambria" panose="02040503050406030204" pitchFamily="18" charset="0"/>
              </a:rPr>
              <a:t>  -  </a:t>
            </a:r>
            <a:r>
              <a:rPr lang="en-US" altLang="en-US" sz="3000" dirty="0">
                <a:solidFill>
                  <a:srgbClr val="CCCCFF"/>
                </a:solidFill>
                <a:latin typeface="Cambria" panose="02040503050406030204" pitchFamily="18" charset="0"/>
                <a:hlinkClick r:id="rId4"/>
              </a:rPr>
              <a:t>https://writelog.com/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000" dirty="0">
                <a:latin typeface="Cambria" panose="02040503050406030204" pitchFamily="18" charset="0"/>
              </a:rPr>
              <a:t> TR Log - </a:t>
            </a:r>
            <a:r>
              <a:rPr lang="en-US" altLang="en-US" sz="3000" u="sng" dirty="0">
                <a:solidFill>
                  <a:srgbClr val="FFC000"/>
                </a:solidFill>
                <a:latin typeface="Cambria" panose="02040503050406030204" pitchFamily="18" charset="0"/>
              </a:rPr>
              <a:t>http://www.trlog.com 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000" dirty="0">
                <a:latin typeface="Cambria" panose="02040503050406030204" pitchFamily="18" charset="0"/>
              </a:rPr>
              <a:t> </a:t>
            </a:r>
            <a:r>
              <a:rPr lang="en-US" altLang="en-US" sz="3000" dirty="0" err="1">
                <a:latin typeface="Cambria" panose="02040503050406030204" pitchFamily="18" charset="0"/>
              </a:rPr>
              <a:t>WinTest</a:t>
            </a:r>
            <a:r>
              <a:rPr lang="en-US" altLang="en-US" sz="3000" dirty="0">
                <a:latin typeface="Cambria" panose="02040503050406030204" pitchFamily="18" charset="0"/>
              </a:rPr>
              <a:t> - </a:t>
            </a:r>
            <a:r>
              <a:rPr lang="en-US" altLang="en-US" sz="3000" dirty="0">
                <a:solidFill>
                  <a:srgbClr val="CCCCFF"/>
                </a:solidFill>
                <a:latin typeface="Cambria" panose="02040503050406030204" pitchFamily="18" charset="0"/>
                <a:hlinkClick r:id="rId5"/>
              </a:rPr>
              <a:t>http://www.win-test.com/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000" dirty="0">
                <a:latin typeface="Cambria" panose="02040503050406030204" pitchFamily="18" charset="0"/>
              </a:rPr>
              <a:t> SI by EI5DI - </a:t>
            </a:r>
            <a:r>
              <a:rPr lang="en-US" altLang="en-US" sz="3000" dirty="0">
                <a:solidFill>
                  <a:srgbClr val="CCCCFF"/>
                </a:solidFill>
                <a:latin typeface="Cambria" panose="02040503050406030204" pitchFamily="18" charset="0"/>
                <a:hlinkClick r:id="rId6"/>
              </a:rPr>
              <a:t>http://www.ei5di.com/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000" dirty="0">
                <a:latin typeface="Cambria" panose="02040503050406030204" pitchFamily="18" charset="0"/>
              </a:rPr>
              <a:t>DX Keeper - </a:t>
            </a:r>
            <a:r>
              <a:rPr lang="en-US" altLang="en-US" sz="3000" dirty="0">
                <a:solidFill>
                  <a:srgbClr val="CCCCFF"/>
                </a:solidFill>
                <a:latin typeface="Cambria" panose="02040503050406030204" pitchFamily="18" charset="0"/>
                <a:hlinkClick r:id="rId7"/>
              </a:rPr>
              <a:t>http://www.dxlabsuite.com/dxkeeper/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300" dirty="0">
                <a:latin typeface="Cambria" panose="02040503050406030204" pitchFamily="18" charset="0"/>
              </a:rPr>
              <a:t>ADIF Master- </a:t>
            </a:r>
            <a:r>
              <a:rPr lang="en-US" altLang="en-US" sz="3300" u="sng" dirty="0">
                <a:solidFill>
                  <a:srgbClr val="C89800"/>
                </a:solidFill>
                <a:latin typeface="Cambria" panose="02040503050406030204" pitchFamily="18" charset="0"/>
                <a:hlinkClick r:id="rId8"/>
              </a:rPr>
              <a:t>https://www.dxshell.com/adif-master.html</a:t>
            </a:r>
            <a:endParaRPr lang="en-US" altLang="en-US" sz="3300" u="sng" dirty="0">
              <a:solidFill>
                <a:srgbClr val="C89800"/>
              </a:solidFill>
              <a:latin typeface="Cambria" panose="02040503050406030204" pitchFamily="18" charset="0"/>
            </a:endParaRP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eQSL</a:t>
            </a:r>
            <a:r>
              <a:rPr lang="en-US" alt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u="sng" dirty="0">
                <a:solidFill>
                  <a:srgbClr val="F8B004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https://www.eqsl.cc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en-US" altLang="en-US" sz="3300" dirty="0" err="1">
                <a:latin typeface="Cambria" panose="02040503050406030204" pitchFamily="18" charset="0"/>
              </a:rPr>
              <a:t>LoTW</a:t>
            </a:r>
            <a:r>
              <a:rPr lang="en-US" altLang="en-US" sz="3300" dirty="0">
                <a:latin typeface="Cambria" panose="02040503050406030204" pitchFamily="18" charset="0"/>
              </a:rPr>
              <a:t> ARRL - </a:t>
            </a:r>
            <a:r>
              <a:rPr lang="en-US" sz="3300" dirty="0">
                <a:solidFill>
                  <a:srgbClr val="C898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https://lotw.arrl.org/lotwuser/default</a:t>
            </a: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en-US" altLang="en-US" sz="3300" u="sng" dirty="0">
              <a:solidFill>
                <a:srgbClr val="C89800"/>
              </a:solidFill>
              <a:latin typeface="Cambria" panose="02040503050406030204" pitchFamily="18" charset="0"/>
              <a:hlinkClick r:id="rId7"/>
            </a:endParaRPr>
          </a:p>
          <a:p>
            <a:pPr marL="333375" indent="-333375">
              <a:buSzPct val="45000"/>
              <a:buFont typeface="Symbol" panose="05050102010706020507" pitchFamily="18" charset="2"/>
              <a:buChar char="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en-US" altLang="en-US" sz="2400" dirty="0">
              <a:solidFill>
                <a:srgbClr val="CCCCFF"/>
              </a:solidFill>
              <a:latin typeface="Cambria" panose="02040503050406030204" pitchFamily="18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2286000"/>
            <a:ext cx="4419599" cy="4114800"/>
          </a:xfrm>
        </p:spPr>
        <p:txBody>
          <a:bodyPr/>
          <a:lstStyle/>
          <a:p>
            <a:r>
              <a:rPr lang="en-US" dirty="0"/>
              <a:t>Very Easy &amp; Intuitive to Use</a:t>
            </a:r>
          </a:p>
          <a:p>
            <a:r>
              <a:rPr lang="en-US" dirty="0"/>
              <a:t>Customizable User Interface</a:t>
            </a:r>
          </a:p>
          <a:p>
            <a:r>
              <a:rPr lang="en-US" dirty="0"/>
              <a:t>Software Package Options:</a:t>
            </a:r>
          </a:p>
          <a:p>
            <a:pPr lvl="1"/>
            <a:r>
              <a:rPr lang="en-US" sz="1600" dirty="0"/>
              <a:t>Full registration includes</a:t>
            </a:r>
          </a:p>
          <a:p>
            <a:pPr lvl="2"/>
            <a:r>
              <a:rPr lang="en-US" sz="1400" dirty="0"/>
              <a:t>Free registration of any additional amateur radio software they add to the package.</a:t>
            </a:r>
          </a:p>
          <a:p>
            <a:pPr lvl="2"/>
            <a:r>
              <a:rPr lang="en-US" sz="1400" dirty="0"/>
              <a:t>Free upgrades to existing programs</a:t>
            </a:r>
          </a:p>
          <a:p>
            <a:pPr lvl="2"/>
            <a:r>
              <a:rPr lang="en-US" sz="1400" dirty="0"/>
              <a:t>No annual/maintenance costs</a:t>
            </a:r>
          </a:p>
          <a:p>
            <a:pPr lvl="2"/>
            <a:r>
              <a:rPr lang="en-US" sz="1400" dirty="0"/>
              <a:t>Cost of $59.99 for a value of $400 of programs.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560C91-55D1-0291-2C3B-2187994F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73525"/>
            <a:ext cx="9429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3"/>
            <a:extLst>
              <a:ext uri="{FF2B5EF4-FFF2-40B4-BE49-F238E27FC236}">
                <a16:creationId xmlns:a16="http://schemas.microsoft.com/office/drawing/2014/main" id="{654E6B19-63D6-A2E8-AF38-363FB711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286000"/>
            <a:ext cx="7360303" cy="41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55DF0E-D8C7-DAD2-189C-5C96F6307C28}"/>
              </a:ext>
            </a:extLst>
          </p:cNvPr>
          <p:cNvSpPr txBox="1"/>
          <p:nvPr/>
        </p:nvSpPr>
        <p:spPr>
          <a:xfrm>
            <a:off x="5713412" y="64091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Source: -- https://www.n3fjp.com/aclog.html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N1MM Logging Software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popular contest logging program</a:t>
            </a:r>
          </a:p>
          <a:p>
            <a:r>
              <a:rPr lang="en-US" dirty="0"/>
              <a:t>Used for CW, Phone, and Digital modes</a:t>
            </a:r>
          </a:p>
          <a:p>
            <a:r>
              <a:rPr lang="en-US" dirty="0"/>
              <a:t>Unmatched Contest-optimized features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AAA941-2037-3705-320F-9B32AE06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79" y="1905001"/>
            <a:ext cx="5790125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D99F7-E115-CD6D-1460-B4F3D7CBD68C}"/>
              </a:ext>
            </a:extLst>
          </p:cNvPr>
          <p:cNvSpPr txBox="1"/>
          <p:nvPr/>
        </p:nvSpPr>
        <p:spPr>
          <a:xfrm>
            <a:off x="3503612" y="5802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 Source --  https://www.n3fjp.com/aclog.html</a:t>
            </a:r>
          </a:p>
        </p:txBody>
      </p:sp>
    </p:spTree>
    <p:extLst>
      <p:ext uri="{BB962C8B-B14F-4D97-AF65-F5344CB8AC3E}">
        <p14:creationId xmlns:p14="http://schemas.microsoft.com/office/powerpoint/2010/main" val="5535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195140"/>
            <a:ext cx="7239000" cy="990600"/>
          </a:xfrm>
        </p:spPr>
        <p:txBody>
          <a:bodyPr/>
          <a:lstStyle/>
          <a:p>
            <a:r>
              <a:rPr lang="en-US" dirty="0"/>
              <a:t>HAMRS LOGGING SOFTWARE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A3FAB-03D2-78ED-FC45-72EA52985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42"/>
          <a:stretch/>
        </p:blipFill>
        <p:spPr>
          <a:xfrm>
            <a:off x="7539054" y="690440"/>
            <a:ext cx="4419600" cy="429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8CF18-EC63-35A9-B7B8-6BB9FD580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985544"/>
            <a:ext cx="858801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5018F-1D0F-07E4-4202-796D5A564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3" t="49309" r="13722" b="23459"/>
          <a:stretch/>
        </p:blipFill>
        <p:spPr>
          <a:xfrm>
            <a:off x="4935969" y="1150610"/>
            <a:ext cx="3203558" cy="556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5E42F-9BC9-DDE3-F4A8-BA1380926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3" t="78685" r="13722"/>
          <a:stretch/>
        </p:blipFill>
        <p:spPr>
          <a:xfrm>
            <a:off x="8304212" y="1120395"/>
            <a:ext cx="3203558" cy="4351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BDDA8A-8446-DEA4-C4C9-7F22C80B0789}"/>
              </a:ext>
            </a:extLst>
          </p:cNvPr>
          <p:cNvSpPr/>
          <p:nvPr/>
        </p:nvSpPr>
        <p:spPr>
          <a:xfrm>
            <a:off x="463156" y="2735853"/>
            <a:ext cx="5021656" cy="1681315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A52DCA-0A6F-7EDA-3B71-F88F3BFB8017}"/>
              </a:ext>
            </a:extLst>
          </p:cNvPr>
          <p:cNvCxnSpPr/>
          <p:nvPr/>
        </p:nvCxnSpPr>
        <p:spPr>
          <a:xfrm flipH="1">
            <a:off x="9294812" y="33528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CD5FBF-709D-B262-94DD-360189EB61DC}"/>
              </a:ext>
            </a:extLst>
          </p:cNvPr>
          <p:cNvSpPr txBox="1"/>
          <p:nvPr/>
        </p:nvSpPr>
        <p:spPr>
          <a:xfrm>
            <a:off x="9998640" y="31058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1. Enter  Your Info </a:t>
            </a:r>
          </a:p>
          <a:p>
            <a:pPr algn="ctr"/>
            <a:r>
              <a:rPr lang="en-US" b="1" dirty="0"/>
              <a:t>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6949B-45B0-A650-4D17-6FA4C2B2AF34}"/>
              </a:ext>
            </a:extLst>
          </p:cNvPr>
          <p:cNvSpPr txBox="1"/>
          <p:nvPr/>
        </p:nvSpPr>
        <p:spPr>
          <a:xfrm>
            <a:off x="9894506" y="486532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2. Enter  Contact Info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8B88D3-5F72-5779-F2FF-74163FF69E85}"/>
              </a:ext>
            </a:extLst>
          </p:cNvPr>
          <p:cNvCxnSpPr>
            <a:cxnSpLocks/>
          </p:cNvCxnSpPr>
          <p:nvPr/>
        </p:nvCxnSpPr>
        <p:spPr>
          <a:xfrm flipH="1" flipV="1">
            <a:off x="1014584" y="3247795"/>
            <a:ext cx="8916979" cy="1809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EFFC34-6F4F-8E36-9559-BDA33D2125A0}"/>
              </a:ext>
            </a:extLst>
          </p:cNvPr>
          <p:cNvSpPr txBox="1"/>
          <p:nvPr/>
        </p:nvSpPr>
        <p:spPr>
          <a:xfrm>
            <a:off x="9748854" y="586494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Click Save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4798A9-A553-FA41-3FC1-CDEB43DC343A}"/>
              </a:ext>
            </a:extLst>
          </p:cNvPr>
          <p:cNvSpPr/>
          <p:nvPr/>
        </p:nvSpPr>
        <p:spPr>
          <a:xfrm>
            <a:off x="6439830" y="2698261"/>
            <a:ext cx="2473982" cy="16813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DD8F47-EBCA-18F2-2034-9FA3AA763BB5}"/>
              </a:ext>
            </a:extLst>
          </p:cNvPr>
          <p:cNvCxnSpPr>
            <a:cxnSpLocks/>
          </p:cNvCxnSpPr>
          <p:nvPr/>
        </p:nvCxnSpPr>
        <p:spPr>
          <a:xfrm flipH="1" flipV="1">
            <a:off x="6246812" y="4191001"/>
            <a:ext cx="3751828" cy="190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4EE66D5-D81F-62CC-CAB7-B7A39FF1A28D}"/>
              </a:ext>
            </a:extLst>
          </p:cNvPr>
          <p:cNvSpPr txBox="1"/>
          <p:nvPr/>
        </p:nvSpPr>
        <p:spPr>
          <a:xfrm>
            <a:off x="9868830" y="236703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Easy as 1-2-3</a:t>
            </a:r>
          </a:p>
        </p:txBody>
      </p:sp>
    </p:spTree>
    <p:extLst>
      <p:ext uri="{BB962C8B-B14F-4D97-AF65-F5344CB8AC3E}">
        <p14:creationId xmlns:p14="http://schemas.microsoft.com/office/powerpoint/2010/main" val="26351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4FEF-C71F-CDDD-8680-6D7F37B8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45095"/>
            <a:ext cx="9144001" cy="1371600"/>
          </a:xfrm>
        </p:spPr>
        <p:txBody>
          <a:bodyPr/>
          <a:lstStyle/>
          <a:p>
            <a:r>
              <a:rPr lang="en-US" dirty="0"/>
              <a:t>HAMRS EXPORT LOG TO ADIF FORMAT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BD5CE-AD77-7550-808A-4F46B308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3" y="1864866"/>
            <a:ext cx="2590800" cy="4841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CDF95A-CAFB-B525-8918-D6B59DAA7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1" y="1676400"/>
            <a:ext cx="898402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1563</TotalTime>
  <Words>1038</Words>
  <Application>Microsoft Office PowerPoint</Application>
  <PresentationFormat>Custom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</vt:lpstr>
      <vt:lpstr>Corbel</vt:lpstr>
      <vt:lpstr>Symbol</vt:lpstr>
      <vt:lpstr>Wingdings</vt:lpstr>
      <vt:lpstr>Digital Blue Tunnel 16x9</vt:lpstr>
      <vt:lpstr>Amateur Radio Logging Software Training</vt:lpstr>
      <vt:lpstr>Events                      and             Contesting</vt:lpstr>
      <vt:lpstr>More Reasons to Participate in Events and Contests:</vt:lpstr>
      <vt:lpstr>Where Can I Find  Events and Contests Information?</vt:lpstr>
      <vt:lpstr>COMMON LOGGING SOFTWARE SITES</vt:lpstr>
      <vt:lpstr>PowerPoint Presentation</vt:lpstr>
      <vt:lpstr>N1MM Logging Software Site</vt:lpstr>
      <vt:lpstr>HAMRS LOGGING SOFTWARE APP</vt:lpstr>
      <vt:lpstr>HAMRS EXPORT LOG TO ADIF FORMAT</vt:lpstr>
      <vt:lpstr>HAMRS QSO MAP</vt:lpstr>
      <vt:lpstr>Two Essential Types of Information Logs Need:</vt:lpstr>
      <vt:lpstr>POTA (Parks on the Air) Logs Need:</vt:lpstr>
      <vt:lpstr>PowerPoint Presentation</vt:lpstr>
      <vt:lpstr>ADIF Master Logging Software</vt:lpstr>
      <vt:lpstr>How Are Contests Scored?</vt:lpstr>
      <vt:lpstr>Winter Field Day Log</vt:lpstr>
      <vt:lpstr>We Need Participants -   Awareness in Parks and Events can possibly gain interest to the Public! Maybe we will get more members this way.</vt:lpstr>
      <vt:lpstr>Comments or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Logging Software Training</dc:title>
  <dc:creator>Carol Young</dc:creator>
  <cp:lastModifiedBy>C Y</cp:lastModifiedBy>
  <cp:revision>23</cp:revision>
  <dcterms:created xsi:type="dcterms:W3CDTF">2022-10-19T22:59:18Z</dcterms:created>
  <dcterms:modified xsi:type="dcterms:W3CDTF">2023-04-20T01:58:52Z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